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Условия предоставления финансовой аренды (лизинга)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АО «Региональная лизинговая компания»</a:t>
            </a:r>
          </a:p>
          <a:p>
            <a:r>
              <a:rPr lang="ru-RU" sz="1800" dirty="0"/>
              <a:t>2018 г.</a:t>
            </a:r>
          </a:p>
        </p:txBody>
      </p:sp>
    </p:spTree>
    <p:extLst>
      <p:ext uri="{BB962C8B-B14F-4D97-AF65-F5344CB8AC3E}">
        <p14:creationId xmlns:p14="http://schemas.microsoft.com/office/powerpoint/2010/main" val="368318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/>
              <a:t>Оборудование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247273" cy="413764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200" b="1" dirty="0">
                <a:latin typeface="Calibri" pitchFamily="34" charset="0"/>
                <a:cs typeface="Times New Roman" pitchFamily="18" charset="0"/>
              </a:rPr>
              <a:t>Новое, ранее не использованное или не введенное в эксплуатацию оборудование</a:t>
            </a:r>
          </a:p>
          <a:p>
            <a:pPr marL="0" indent="0" algn="ctr">
              <a:buNone/>
            </a:pPr>
            <a:endParaRPr lang="ru-RU" sz="2200" b="1" dirty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Calibri" pitchFamily="34" charset="0"/>
                <a:ea typeface="Calibri"/>
                <a:cs typeface="Times New Roman" pitchFamily="18" charset="0"/>
              </a:rPr>
              <a:t>- промышленное оборудование;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Calibri" pitchFamily="34" charset="0"/>
                <a:ea typeface="Calibri"/>
                <a:cs typeface="Times New Roman" pitchFamily="18" charset="0"/>
              </a:rPr>
              <a:t>- оборудование в сфере переработки и хранения сельскохозяйственной продукции;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Calibri" pitchFamily="34" charset="0"/>
                <a:ea typeface="Calibri"/>
                <a:cs typeface="Times New Roman" pitchFamily="18" charset="0"/>
              </a:rPr>
              <a:t>- автозаправочное оборудование и приспособления для ремонта автомобилей;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Calibri" pitchFamily="34" charset="0"/>
                <a:ea typeface="Calibri"/>
                <a:cs typeface="Times New Roman" pitchFamily="18" charset="0"/>
              </a:rPr>
              <a:t>- прочее высокотехнологичное оборудование;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Calibri" pitchFamily="34" charset="0"/>
                <a:ea typeface="Calibri"/>
                <a:cs typeface="Times New Roman" pitchFamily="18" charset="0"/>
              </a:rPr>
              <a:t>- оборудование, предназначенное для осуществления оптовой и розничной торговой деятельности;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Calibri" pitchFamily="34" charset="0"/>
                <a:ea typeface="Calibri"/>
                <a:cs typeface="Times New Roman" pitchFamily="18" charset="0"/>
              </a:rPr>
              <a:t>- оборудование для речных и морских судов, за исключением подвижного состава железных дорог и летательных аппаратов</a:t>
            </a:r>
            <a:r>
              <a:rPr lang="ru-RU" sz="1600" dirty="0">
                <a:latin typeface="Calibri" pitchFamily="34" charset="0"/>
                <a:ea typeface="Calibri"/>
                <a:cs typeface="Times New Roman" pitchFamily="18" charset="0"/>
              </a:rPr>
              <a:t>.</a:t>
            </a:r>
            <a:endParaRPr lang="ru-RU" sz="2800" dirty="0">
              <a:effectLst/>
              <a:latin typeface="Calibri" pitchFamily="34" charset="0"/>
              <a:ea typeface="Calibri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67944" y="1916832"/>
            <a:ext cx="468052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      Параметры:</a:t>
            </a:r>
          </a:p>
          <a:p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672875"/>
              </p:ext>
            </p:extLst>
          </p:nvPr>
        </p:nvGraphicFramePr>
        <p:xfrm>
          <a:off x="4355976" y="2348880"/>
          <a:ext cx="4536504" cy="423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136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Процентная ставка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От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% - для российского оборудования</a:t>
                      </a:r>
                    </a:p>
                    <a:p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От </a:t>
                      </a:r>
                      <a:r>
                        <a:rPr lang="en-US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6 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% - для иностранного оборудования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727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Сумма финансирования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До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 5 млн рублей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Авансовый платеж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От 10 % от стоимости предмета лизинга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573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Срок лизинга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До 60 месяцев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График платежей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Равномерный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(аннуитентный)/убывающий/сезонный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79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Периодичность платежей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Ежемесячно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545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Валюта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Российский рубль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136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Балансодержатель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Лизингополучатель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0573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Страхование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По согласованию сторон*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930554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Обеспечение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46100" algn="l"/>
                        </a:tabLs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Segoe UI"/>
                          <a:cs typeface="Times New Roman"/>
                        </a:rPr>
                        <a:t>поручительство основных собственников бизнеса с совокупной долей более 25 % в уставном капитале Лизингополучателя;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546100" algn="l"/>
                        </a:tabLs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Segoe UI"/>
                          <a:cs typeface="Times New Roman"/>
                        </a:rPr>
                        <a:t>предоставление поручительства супруги/супруга (для индивидуальных предпринимателей).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588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Транспортные средства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844824"/>
            <a:ext cx="3822192" cy="42816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    </a:t>
            </a:r>
            <a:r>
              <a:rPr lang="ru-RU" sz="1500" b="1" dirty="0">
                <a:latin typeface="Calibri" pitchFamily="34" charset="0"/>
                <a:ea typeface="Calibri"/>
                <a:cs typeface="Times New Roman"/>
              </a:rPr>
              <a:t>Новые, произведенные или разрешенные к ввозу на территорию РФ, с левым управлением руля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300" dirty="0">
                <a:latin typeface="Calibri" pitchFamily="34" charset="0"/>
                <a:ea typeface="Calibri"/>
                <a:cs typeface="Times New Roman"/>
              </a:rPr>
              <a:t>-легковые коммерческие автомобили (малотоннажные модели широкого применения полной массой до 3,5 тонн);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300" dirty="0">
                <a:latin typeface="Calibri" pitchFamily="34" charset="0"/>
                <a:ea typeface="Calibri"/>
                <a:cs typeface="Times New Roman"/>
              </a:rPr>
              <a:t>- грузовые;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300" dirty="0">
                <a:latin typeface="Calibri" pitchFamily="34" charset="0"/>
                <a:ea typeface="Calibri"/>
                <a:cs typeface="Times New Roman"/>
              </a:rPr>
              <a:t>- пассажирские;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300" dirty="0">
                <a:latin typeface="Calibri" pitchFamily="34" charset="0"/>
                <a:ea typeface="Calibri"/>
                <a:cs typeface="Times New Roman"/>
              </a:rPr>
              <a:t>- морской транспорт.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300" dirty="0">
              <a:latin typeface="Calibri" pitchFamily="34" charset="0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3"/>
          <p:cNvSpPr>
            <a:spLocks noGrp="1"/>
          </p:cNvSpPr>
          <p:nvPr>
            <p:ph sz="quarter" idx="14"/>
          </p:nvPr>
        </p:nvSpPr>
        <p:spPr>
          <a:xfrm>
            <a:off x="4645152" y="1988840"/>
            <a:ext cx="3822192" cy="4137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      Параметры:</a:t>
            </a:r>
          </a:p>
          <a:p>
            <a:pPr marL="0" indent="0">
              <a:buNone/>
            </a:pP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424727"/>
              </p:ext>
            </p:extLst>
          </p:nvPr>
        </p:nvGraphicFramePr>
        <p:xfrm>
          <a:off x="4572000" y="2348880"/>
          <a:ext cx="432048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8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16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Процентная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 ставка</a:t>
                      </a:r>
                      <a:endParaRPr lang="ru-RU" sz="1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От </a:t>
                      </a:r>
                      <a:r>
                        <a:rPr lang="en-US" sz="1000" dirty="0">
                          <a:solidFill>
                            <a:schemeClr val="tx2"/>
                          </a:solidFill>
                        </a:rPr>
                        <a:t>5</a:t>
                      </a:r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 %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25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Сумма финансирования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До 5 млн. рублей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25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Авансовый платеж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От 10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 % от стоимости предмета лизинга</a:t>
                      </a:r>
                      <a:endParaRPr lang="ru-RU" sz="1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25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Срок лизинга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До 36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месяцев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25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График платежей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Равномерный (аннуитентный)/убывающий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/сезонный</a:t>
                      </a:r>
                      <a:endParaRPr lang="ru-RU" sz="1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407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Периодичность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платежей</a:t>
                      </a:r>
                      <a:endParaRPr lang="ru-RU" sz="1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Ежемесячно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25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Валюта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Российский рубль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25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Балансодержатель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Лизингополучатель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625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Страхование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По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 согласованию сторон*</a:t>
                      </a:r>
                      <a:endParaRPr lang="ru-RU" sz="10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08488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Обеспечение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•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поручительство основных собственников бизнеса с совокупной долей более 25 % в уставном капитале Лизингополучателя; </a:t>
                      </a:r>
                    </a:p>
                    <a:p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•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/>
                          </a:solidFill>
                        </a:rPr>
                        <a:t>предоставление поручительства супруги/супруга (для индивидуальных предпринимателей)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76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Спецтехника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5" y="1988840"/>
            <a:ext cx="3822192" cy="374441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>
                <a:latin typeface="Calibri" pitchFamily="34" charset="0"/>
                <a:ea typeface="Calibri"/>
                <a:cs typeface="Times New Roman"/>
              </a:rPr>
              <a:t>        </a:t>
            </a:r>
            <a:r>
              <a:rPr lang="ru-RU" sz="6000" b="1" dirty="0">
                <a:latin typeface="Calibri" pitchFamily="34" charset="0"/>
                <a:ea typeface="Calibri"/>
                <a:cs typeface="Times New Roman"/>
              </a:rPr>
              <a:t>Новая, произведенная или разрешенная к ввозу на территорию РФ, на которую выдается ПСМ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гусеничные экскаваторы;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колесные экскаваторы;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экскаваторы-погрузчики;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фронтальные погрузчики;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бульдозеры;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тракторы;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вилочные погрузчики;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сельскохозяйственная техника;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для строительства и обслуживанию дорог (катки, </a:t>
            </a:r>
            <a:r>
              <a:rPr lang="ru-RU" sz="4800" dirty="0" err="1">
                <a:latin typeface="Calibri" pitchFamily="34" charset="0"/>
                <a:ea typeface="Calibri"/>
                <a:cs typeface="Times New Roman"/>
              </a:rPr>
              <a:t>асфальтоукладчики</a:t>
            </a: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, дорожные фрезы, кусторезы и т.п.);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складская/логистическая техника;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1504950" algn="l"/>
              </a:tabLst>
            </a:pP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- лесозаготовительная техника (</a:t>
            </a:r>
            <a:r>
              <a:rPr lang="ru-RU" sz="4800" dirty="0" err="1">
                <a:latin typeface="Calibri" pitchFamily="34" charset="0"/>
                <a:ea typeface="Calibri"/>
                <a:cs typeface="Times New Roman"/>
              </a:rPr>
              <a:t>харвестеры</a:t>
            </a: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, </a:t>
            </a:r>
            <a:r>
              <a:rPr lang="ru-RU" sz="4800" dirty="0" err="1">
                <a:latin typeface="Calibri" pitchFamily="34" charset="0"/>
                <a:ea typeface="Calibri"/>
                <a:cs typeface="Times New Roman"/>
              </a:rPr>
              <a:t>форвардеры</a:t>
            </a:r>
            <a:r>
              <a:rPr lang="ru-RU" sz="4800" dirty="0">
                <a:latin typeface="Calibri" pitchFamily="34" charset="0"/>
                <a:ea typeface="Calibri"/>
                <a:cs typeface="Times New Roman"/>
              </a:rPr>
              <a:t> и т.п.).</a:t>
            </a:r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endParaRPr lang="ru-RU" sz="4800" dirty="0"/>
          </a:p>
          <a:p>
            <a:pPr marL="0" lvl="0" indent="0">
              <a:buClr>
                <a:srgbClr val="31B6FD"/>
              </a:buClr>
              <a:buNone/>
            </a:pPr>
            <a:r>
              <a:rPr lang="ru-RU" sz="3600" dirty="0">
                <a:solidFill>
                  <a:srgbClr val="073E87"/>
                </a:solidFill>
              </a:rPr>
              <a:t>* Если Страхование предмета лизинга осуществляется Лизингодателем, то расходы по страхованию включаются в лизинговые платежи</a:t>
            </a:r>
          </a:p>
          <a:p>
            <a:pPr marL="0" indent="0">
              <a:buNone/>
            </a:pPr>
            <a:endParaRPr lang="ru-RU" sz="4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1916832"/>
            <a:ext cx="3822192" cy="4137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latin typeface="Calibri" pitchFamily="34" charset="0"/>
              </a:rPr>
              <a:t>Параметры</a:t>
            </a:r>
          </a:p>
          <a:p>
            <a:pPr marL="0" indent="0">
              <a:buNone/>
            </a:pPr>
            <a:endParaRPr lang="ru-RU" sz="1600" b="1" dirty="0">
              <a:latin typeface="Calibri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60381"/>
              </p:ext>
            </p:extLst>
          </p:nvPr>
        </p:nvGraphicFramePr>
        <p:xfrm>
          <a:off x="4716017" y="2276873"/>
          <a:ext cx="4176464" cy="411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942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656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Процентная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От </a:t>
                      </a:r>
                      <a:r>
                        <a:rPr lang="en-US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5</a:t>
                      </a:r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Сумма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До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5 млн. рублей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56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Авансовый платеж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От 10 % от стоимости предмета лизинга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Срок лизинга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+mn-cs"/>
                        </a:rPr>
                        <a:t>До 36 месяцев</a:t>
                      </a:r>
                    </a:p>
                    <a:p>
                      <a:endParaRPr lang="ru-RU" sz="1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511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График платежей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Равномерный (аннуитентный)/убывающий/сезонный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Периодичность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 платежей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Ежемесячно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56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Валюта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Российский рубль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464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Балансодержатель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Лизингополучатель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56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Страхование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По согласованию сторон*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70107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latin typeface="Calibri" pitchFamily="34" charset="0"/>
                        </a:rPr>
                        <a:t>Обеспечение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546100" algn="l"/>
                        </a:tabLst>
                      </a:pPr>
                      <a:r>
                        <a:rPr lang="ru-RU" sz="10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Segoe UI"/>
                          <a:cs typeface="Times New Roman"/>
                        </a:rPr>
                        <a:t>-</a:t>
                      </a:r>
                      <a:r>
                        <a:rPr lang="ru-RU" sz="1000" baseline="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Segoe U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Segoe UI"/>
                          <a:cs typeface="Times New Roman"/>
                        </a:rPr>
                        <a:t>поручительство основных собственников бизнеса с совокупной долей более 25 % в уставном капитале Лизингополучателя; 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000" dirty="0"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Segoe UI"/>
                        </a:rPr>
                        <a:t>-  предоставление поручительства супруги/супруга (для индивидуальных предпринимателей).</a:t>
                      </a:r>
                      <a:endParaRPr lang="ru-RU" sz="1000" dirty="0">
                        <a:solidFill>
                          <a:schemeClr val="tx2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770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Финансирование бывшей в употреблении техники или оборудования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2276872"/>
            <a:ext cx="7927794" cy="3849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>
                <a:latin typeface="Calibri" pitchFamily="34" charset="0"/>
              </a:rPr>
              <a:t>Допускается в случае, если: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Данная техника или оборудование были изъяты лизинговой компанией у лизингополучателя по договору лизинга.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Для грузового транспорта одновременно выполняются следующие условия: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- продавцом выступает Поставщик;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- автомобиль с пробегом не более 250 тыс. км. и не старше 5 лет при завершении сделки для ТС отечественных марок;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- автомобиль с пробегом не более 350 тыс. км. и не старше 7 лет при завершении сделки – для ТС иностранных марок.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- неспециализированные полуприцепы, в т. ч. рефрижераторы с пробегом не более 350 тыс. км. и не старше 10 лет при завершении сделки – для ТС иностранных марок.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 - техническое состояние подтверждается диагностической картой Поставщика или сертифицированной СТО по данной марке (модели) с приложением копии сертификата.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  - автомобиль не китайского производителя. 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q"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Для легкового транспорта одновременно выполняются  следующие условия: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 - продавцом выступает Поставщик;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 - автомобиль с пробегом не более 50 тыс. км. и не старше 5 лет при завершении сделки -  для ТС отечественных марок;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 - автомобиль с пробегом не более 75 тыс. км. и не старше 7 лет при завершении сделки – для ТС иностранных марок. 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1504950" algn="l"/>
              </a:tabLst>
            </a:pPr>
            <a:r>
              <a:rPr lang="ru-RU" sz="1100" dirty="0">
                <a:latin typeface="Calibri" pitchFamily="34" charset="0"/>
                <a:ea typeface="Calibri"/>
                <a:cs typeface="Times New Roman"/>
              </a:rPr>
              <a:t>            - техническое состояние подтверждается диагностической картой Поставщика или сертифицированной СТО по данной марке (модели) с приложением копии сертификата.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93105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2F2A751D-7CD7-4F62-8289-68BC23731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      Узнать больше о программе и преимуществах лизинга в АО «РЛК» вы можете обратиться по адресу: </a:t>
            </a:r>
          </a:p>
          <a:p>
            <a:pPr marL="0" indent="0" algn="ctr">
              <a:buNone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г. </a:t>
            </a:r>
            <a:r>
              <a:rPr lang="ru-RU" b="1" dirty="0" err="1">
                <a:latin typeface="Calibri" panose="020F0502020204030204" pitchFamily="34" charset="0"/>
                <a:cs typeface="Calibri" panose="020F0502020204030204" pitchFamily="34" charset="0"/>
              </a:rPr>
              <a:t>Ростов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-на-Дону, ул. Седова 6/3.</a:t>
            </a:r>
          </a:p>
          <a:p>
            <a:pPr marL="0" indent="0" algn="ctr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Наши контакты:</a:t>
            </a:r>
          </a:p>
          <a:p>
            <a:pPr marL="0" indent="0" algn="ctr">
              <a:buNone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8 (863) 207-82-70</a:t>
            </a:r>
          </a:p>
          <a:p>
            <a:pPr marL="0" indent="0" algn="ctr">
              <a:buNone/>
            </a:pP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8 (863) 207-82-50</a:t>
            </a:r>
          </a:p>
          <a:p>
            <a:pPr marL="0" indent="0" algn="ctr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info@rlc161.ru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879C622C-EDEE-4C9E-9CFC-20553025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31326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745</Words>
  <Application>Microsoft Office PowerPoint</Application>
  <PresentationFormat>Экран (4:3)</PresentationFormat>
  <Paragraphs>127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Условия предоставления финансовой аренды (лизинга)</vt:lpstr>
      <vt:lpstr>Оборудование </vt:lpstr>
      <vt:lpstr>Транспортные средства</vt:lpstr>
      <vt:lpstr>Спецтехника</vt:lpstr>
      <vt:lpstr>Финансирование бывшей в употреблении техники или оборудования 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предоставления финансовой аренды (лизинга)</dc:title>
  <dc:creator>Счастье</dc:creator>
  <cp:lastModifiedBy>Мироненко Виктория Александровна</cp:lastModifiedBy>
  <cp:revision>20</cp:revision>
  <cp:lastPrinted>2018-04-04T07:23:53Z</cp:lastPrinted>
  <dcterms:created xsi:type="dcterms:W3CDTF">2018-02-05T10:05:01Z</dcterms:created>
  <dcterms:modified xsi:type="dcterms:W3CDTF">2018-04-25T10:53:59Z</dcterms:modified>
</cp:coreProperties>
</file>